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6" r:id="rId5"/>
    <p:sldId id="278" r:id="rId6"/>
    <p:sldId id="277" r:id="rId7"/>
    <p:sldId id="279" r:id="rId8"/>
    <p:sldId id="267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69" r:id="rId19"/>
    <p:sldId id="270" r:id="rId20"/>
    <p:sldId id="271" r:id="rId21"/>
    <p:sldId id="272" r:id="rId22"/>
    <p:sldId id="289" r:id="rId23"/>
    <p:sldId id="290" r:id="rId24"/>
    <p:sldId id="291" r:id="rId25"/>
    <p:sldId id="292" r:id="rId26"/>
    <p:sldId id="294" r:id="rId27"/>
    <p:sldId id="295" r:id="rId28"/>
    <p:sldId id="296" r:id="rId29"/>
    <p:sldId id="297" r:id="rId30"/>
    <p:sldId id="298" r:id="rId31"/>
    <p:sldId id="299" r:id="rId32"/>
    <p:sldId id="30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8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9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15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6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9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9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3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5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6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4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9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st in Time - Diamond Paint 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417733" cy="687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17732" y="1058262"/>
            <a:ext cx="5774268" cy="1882299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Witch of Time &gt;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17732" y="4421975"/>
            <a:ext cx="5774268" cy="97155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과거로 시간을 돌리기 위한 마녀의 모험</a:t>
            </a:r>
          </a:p>
        </p:txBody>
      </p:sp>
    </p:spTree>
    <p:extLst>
      <p:ext uri="{BB962C8B-B14F-4D97-AF65-F5344CB8AC3E}">
        <p14:creationId xmlns:p14="http://schemas.microsoft.com/office/powerpoint/2010/main" val="24626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56763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75797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캐릭터가 왼쪽으로 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캐릭터가 오른쪽으로 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입력이 없다면 제자리에 서 있는다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48122" r="82673" b="38612"/>
          <a:stretch/>
        </p:blipFill>
        <p:spPr>
          <a:xfrm>
            <a:off x="1813492" y="1730979"/>
            <a:ext cx="704047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1" t="48765" r="70167" b="38976"/>
          <a:stretch/>
        </p:blipFill>
        <p:spPr>
          <a:xfrm>
            <a:off x="4050907" y="1730979"/>
            <a:ext cx="761334" cy="720000"/>
          </a:xfrm>
          <a:prstGeom prst="rect">
            <a:avLst/>
          </a:prstGeom>
        </p:spPr>
      </p:pic>
      <p:sp>
        <p:nvSpPr>
          <p:cNvPr id="21" name="덧셈 기호 20"/>
          <p:cNvSpPr/>
          <p:nvPr/>
        </p:nvSpPr>
        <p:spPr>
          <a:xfrm>
            <a:off x="2966356" y="1750169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889" y="3122295"/>
            <a:ext cx="1800000" cy="24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65515" y="3122295"/>
            <a:ext cx="1800000" cy="240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6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211646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047449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SpaceBar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캐릭터가 점프를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이동 키를 누르는 도중에 점프를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 도중에 시간 마법을 사용할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2050" name="Picture 2" descr="spaceb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17833" r="8983" b="59271"/>
          <a:stretch/>
        </p:blipFill>
        <p:spPr bwMode="auto">
          <a:xfrm>
            <a:off x="1594310" y="1857277"/>
            <a:ext cx="3431999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10309" y="3098679"/>
            <a:ext cx="2400000" cy="180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651643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835466"/>
              </p:ext>
            </p:extLst>
          </p:nvPr>
        </p:nvGraphicFramePr>
        <p:xfrm>
          <a:off x="6100011" y="1485899"/>
          <a:ext cx="4877598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Shift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캐릭터가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바라보는 방향으로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대시를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 키를 누르는 도중에 대시를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대시를 사용하면 캐릭터 뒤로 보라색 잔상이 남는다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대시 거리는 캐릭터 두 개 정도며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0.1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초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걸린다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94035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소모 코스트는 없다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17983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1" b="4725"/>
          <a:stretch/>
        </p:blipFill>
        <p:spPr>
          <a:xfrm rot="5400000">
            <a:off x="3010307" y="3509393"/>
            <a:ext cx="2400000" cy="1714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52832" y="3466868"/>
            <a:ext cx="2400000" cy="180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shift key - Teacher Te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991" y="1886481"/>
            <a:ext cx="15766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84125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977394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2232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상호작용이 가능한 대상에 캐릭터가 가까이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다가가면 해당 키가 활성화된다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22326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해당 대상과 상호작용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8" t="48428" r="63755" b="38306"/>
          <a:stretch/>
        </p:blipFill>
        <p:spPr>
          <a:xfrm>
            <a:off x="2958286" y="1718651"/>
            <a:ext cx="704047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20532" y="3358137"/>
            <a:ext cx="240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00086" y="3358137"/>
            <a:ext cx="2400000" cy="18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8" t="48428" r="63755" b="38306"/>
          <a:stretch/>
        </p:blipFill>
        <p:spPr>
          <a:xfrm>
            <a:off x="1400639" y="3021126"/>
            <a:ext cx="704047" cy="720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99095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75649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2232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활성화가 안된 상태에서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지팡이를 휘두르는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일반 공격을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2232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일반 공격으로 오브젝트를 부수거나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몬스터를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공격할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8" t="48428" r="63755" b="38306"/>
          <a:stretch/>
        </p:blipFill>
        <p:spPr>
          <a:xfrm>
            <a:off x="2958286" y="1774597"/>
            <a:ext cx="704047" cy="7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10309" y="3368531"/>
            <a:ext cx="2400000" cy="1800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264646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668727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TAB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을 누르면 원형의 메뉴 선택창이 나온다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마우스로 원하는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 마우스를 가져가면 강조가 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가운데 명칭이 나온다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마우스의 왼쪽 키를 누르면 강조된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 이동한다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1028" name="Picture 4" descr="https://img.taling.me/Content/Uploads/Blog/9e4fc5bcf8bea5069e4e467007aebe67be8f91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93" y="1763154"/>
            <a:ext cx="116671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3" y="1690688"/>
            <a:ext cx="844820" cy="844820"/>
          </a:xfrm>
          <a:prstGeom prst="rect">
            <a:avLst/>
          </a:prstGeom>
        </p:spPr>
      </p:pic>
      <p:sp>
        <p:nvSpPr>
          <p:cNvPr id="8" name="덧셈 기호 7"/>
          <p:cNvSpPr/>
          <p:nvPr/>
        </p:nvSpPr>
        <p:spPr>
          <a:xfrm>
            <a:off x="2230313" y="1745957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70313" y="3457762"/>
            <a:ext cx="2880000" cy="2160000"/>
          </a:xfrm>
          <a:prstGeom prst="rect">
            <a:avLst/>
          </a:prstGeom>
        </p:spPr>
      </p:pic>
      <p:sp>
        <p:nvSpPr>
          <p:cNvPr id="18" name="덧셈 기호 17"/>
          <p:cNvSpPr/>
          <p:nvPr/>
        </p:nvSpPr>
        <p:spPr>
          <a:xfrm>
            <a:off x="3674137" y="1745957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2"/>
          <a:stretch/>
        </p:blipFill>
        <p:spPr>
          <a:xfrm>
            <a:off x="4307418" y="1830837"/>
            <a:ext cx="1144318" cy="5706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552193" y="1866511"/>
            <a:ext cx="264911" cy="280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883994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5856"/>
              </p:ext>
            </p:extLst>
          </p:nvPr>
        </p:nvGraphicFramePr>
        <p:xfrm>
          <a:off x="6100011" y="1485900"/>
          <a:ext cx="4877598" cy="4870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13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힘보다 시간 저항력이 약한 오브젝트를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대상으로 시간 마법을 사용할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W, S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 시간의 배율을 조정한다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힘이 커질 수록 더 넓은 범위로 조정이 가능하다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Q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 시간 마법을 사용한다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사용하는 동안 시간의 힘을 계속 소모한다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  <a:tr h="837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Q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원래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시간 배율로 돌아온다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비활성화 시 회색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활성화 시 파란색으로 변한다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53384"/>
                  </a:ext>
                </a:extLst>
              </a:tr>
              <a:tr h="83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배율이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1.0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보다 큰 경우 모든 오브젝트의 시간이 빨라진다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그로 인하여 공격 및 피격 시 데미지 상승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이동 속도 증가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점프로 인한 이동 거리 증가 등의 효과를 볼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83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배율이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1.0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보다 작은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경우 모든 오브젝트의 시간이 느려진다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그로 인하여 공격 및 피격 시 데미지 감소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이동 속도 감소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점프로 인한 이동 거리 감소 등의 효과를 볼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29447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35662" r="79250" b="51072"/>
          <a:stretch/>
        </p:blipFill>
        <p:spPr>
          <a:xfrm>
            <a:off x="1249574" y="1763999"/>
            <a:ext cx="704047" cy="72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t="48927" r="76249" b="38814"/>
          <a:stretch/>
        </p:blipFill>
        <p:spPr>
          <a:xfrm>
            <a:off x="2929646" y="1783189"/>
            <a:ext cx="761334" cy="720000"/>
          </a:xfrm>
          <a:prstGeom prst="rect">
            <a:avLst/>
          </a:prstGeom>
        </p:spPr>
      </p:pic>
      <p:sp>
        <p:nvSpPr>
          <p:cNvPr id="19" name="덧셈 기호 18"/>
          <p:cNvSpPr/>
          <p:nvPr/>
        </p:nvSpPr>
        <p:spPr>
          <a:xfrm>
            <a:off x="3854029" y="1783189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085535"/>
              </p:ext>
            </p:extLst>
          </p:nvPr>
        </p:nvGraphicFramePr>
        <p:xfrm>
          <a:off x="3032632" y="3202224"/>
          <a:ext cx="583623" cy="265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23">
                  <a:extLst>
                    <a:ext uri="{9D8B030D-6E8A-4147-A177-3AD203B41FA5}">
                      <a16:colId xmlns:a16="http://schemas.microsoft.com/office/drawing/2014/main" val="1203993904"/>
                    </a:ext>
                  </a:extLst>
                </a:gridCol>
              </a:tblGrid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1.6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12891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1.4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391889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1033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782083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70677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0.4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3593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36440" r="85413" b="51301"/>
          <a:stretch/>
        </p:blipFill>
        <p:spPr>
          <a:xfrm>
            <a:off x="4663674" y="1797471"/>
            <a:ext cx="761334" cy="720000"/>
          </a:xfrm>
          <a:prstGeom prst="rect">
            <a:avLst/>
          </a:prstGeom>
        </p:spPr>
      </p:pic>
      <p:sp>
        <p:nvSpPr>
          <p:cNvPr id="21" name="덧셈 기호 20"/>
          <p:cNvSpPr/>
          <p:nvPr/>
        </p:nvSpPr>
        <p:spPr>
          <a:xfrm>
            <a:off x="2083545" y="1783189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767023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17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16352"/>
              </p:ext>
            </p:extLst>
          </p:nvPr>
        </p:nvGraphicFramePr>
        <p:xfrm>
          <a:off x="6100011" y="1485899"/>
          <a:ext cx="4877598" cy="487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74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힘보다 시간 저항력이 약한 오브젝트를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대상으로 시간 마법을 사용할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74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정지된 오브젝트의 색은 회색으로 물든다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744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 정지 마법을 사용한다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사용하는 동안 시간의 힘을 계속 소모한다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  <a:tr h="111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정지 마법이 풀린다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11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정지한 물체는 고정된다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정지한 물체에 올라 탈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정지한 물체는 이동은 시킬 수 없다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29447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35629" r="73086" b="52112"/>
          <a:stretch/>
        </p:blipFill>
        <p:spPr>
          <a:xfrm>
            <a:off x="2929646" y="1861459"/>
            <a:ext cx="761334" cy="7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5599" y="3568904"/>
            <a:ext cx="2400000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47000" b="43800"/>
          <a:stretch/>
        </p:blipFill>
        <p:spPr>
          <a:xfrm>
            <a:off x="1988907" y="5425765"/>
            <a:ext cx="2642812" cy="2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플 레 이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18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3785"/>
              </p:ext>
            </p:extLst>
          </p:nvPr>
        </p:nvGraphicFramePr>
        <p:xfrm>
          <a:off x="696000" y="1529397"/>
          <a:ext cx="10799999" cy="3936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5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25624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3599999">
                  <a:extLst>
                    <a:ext uri="{9D8B030D-6E8A-4147-A177-3AD203B41FA5}">
                      <a16:colId xmlns:a16="http://schemas.microsoft.com/office/drawing/2014/main" val="1355524643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4220063468"/>
                    </a:ext>
                  </a:extLst>
                </a:gridCol>
              </a:tblGrid>
              <a:tr h="2001736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831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과거의 형태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현재의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회귀 후의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01557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회귀는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&gt;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허락하는 내에서 선택한 오브젝트의 일정 시간 회귀시킬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027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오브젝트의 종류에 따라 회귀의 영향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강도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형태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은 다르다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흔적을 남길 경우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사망 후 가장 최근의 흔적을 남긴 때로 되돌아간다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8934" b="4365"/>
          <a:stretch/>
        </p:blipFill>
        <p:spPr>
          <a:xfrm>
            <a:off x="4810515" y="1625740"/>
            <a:ext cx="2445904" cy="18000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071398" y="2447398"/>
            <a:ext cx="558942" cy="513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557038" y="2447398"/>
            <a:ext cx="558942" cy="513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8724" b="7423"/>
          <a:stretch/>
        </p:blipFill>
        <p:spPr>
          <a:xfrm>
            <a:off x="909098" y="1625740"/>
            <a:ext cx="2866965" cy="18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8724" b="7423"/>
          <a:stretch/>
        </p:blipFill>
        <p:spPr>
          <a:xfrm>
            <a:off x="8215733" y="1625740"/>
            <a:ext cx="28669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플 레 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19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3369"/>
              </p:ext>
            </p:extLst>
          </p:nvPr>
        </p:nvGraphicFramePr>
        <p:xfrm>
          <a:off x="696000" y="1529397"/>
          <a:ext cx="108000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5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43624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3398398753"/>
                    </a:ext>
                  </a:extLst>
                </a:gridCol>
              </a:tblGrid>
              <a:tr h="200173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831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현재의 형태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미래의 형태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01557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&gt;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허락하는 내에서 선택한 오브젝트의 시간을 일정 시간 가속시킬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027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오브젝트의 종류에 따라 가속의 영향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강도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형태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은 다르다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에게 사용 시 일정 시간 동안 속도가 빨라진다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시계에 가속을 사용하면 시간이 빨리 흘러간다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낮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밤 변경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  <p:sp>
        <p:nvSpPr>
          <p:cNvPr id="12" name="오른쪽 화살표 11"/>
          <p:cNvSpPr/>
          <p:nvPr/>
        </p:nvSpPr>
        <p:spPr>
          <a:xfrm>
            <a:off x="5816529" y="2447398"/>
            <a:ext cx="558942" cy="513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18" y="1654088"/>
            <a:ext cx="2861195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1654088"/>
            <a:ext cx="30843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 스 토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 와  참 고 사 항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12366"/>
              </p:ext>
            </p:extLst>
          </p:nvPr>
        </p:nvGraphicFramePr>
        <p:xfrm>
          <a:off x="432232" y="2092105"/>
          <a:ext cx="5291561" cy="316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6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6418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710355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46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 시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버 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변 경 내 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420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20.09.21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기본적인 목차 제작 및 방향 설정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48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20.09.23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컨셉 설정 및 세계관 설정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8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20.09.28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0.0.3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피드백 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3D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액션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플랫포머에서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메트로배니아 컨셉 설정에 집중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420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20.10.01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0.1.1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키 설정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420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20.10.08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0.1.2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기존의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PPT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전체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48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20.10.14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0.1.3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기본적인 시간 마법 정의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 컨셉 아트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플레이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223167"/>
              </p:ext>
            </p:extLst>
          </p:nvPr>
        </p:nvGraphicFramePr>
        <p:xfrm>
          <a:off x="6242537" y="2092105"/>
          <a:ext cx="5517231" cy="316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2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336745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376053">
                  <a:extLst>
                    <a:ext uri="{9D8B030D-6E8A-4147-A177-3AD203B41FA5}">
                      <a16:colId xmlns:a16="http://schemas.microsoft.com/office/drawing/2014/main" val="4009406568"/>
                    </a:ext>
                  </a:extLst>
                </a:gridCol>
              </a:tblGrid>
              <a:tr h="385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내 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 고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1957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참고한 게임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플레이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영상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주소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다크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워터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STOVE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인디에서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데모게임으로 런칭한 마을의 저주를 풀기 위하여 모험을     떠나는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3D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액션 플랫포머 게임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https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://www.youtube.com/watch?v=h-WGECZ3lSQ&amp;feature=youtu.be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195527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여우와 도깨비불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 스튜디오에서 개발한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오리의 진정한 운명을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찾아가는                  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3D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액션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메트로배니아 플랫포머 게임</a:t>
                      </a: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https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://www.youtube.com/watch?v=kd0zbNw1VOg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857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글 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문서는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메이플스토리 폰트를 사용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중 입니다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8" name="Picture 2" descr="https://post-phinf.pstatic.net/MjAxODA2MTZfMjU4/MDAxNTI5MDg1Mjg0NTI2.KnlDoq5APMzUw5-Leef9PX82ok2o5XJTswJFKnLJqjog.PR7EGu0rJXBPFPmLjQrdAiPN2ZZXM3Xm24rp5dB5D9Yg.JPEG/066926.jpg?type=w12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" b="-577"/>
          <a:stretch/>
        </p:blipFill>
        <p:spPr bwMode="auto">
          <a:xfrm>
            <a:off x="10391768" y="3849936"/>
            <a:ext cx="1368000" cy="75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768" y="2733481"/>
            <a:ext cx="1368000" cy="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플 레 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20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541896"/>
              </p:ext>
            </p:extLst>
          </p:nvPr>
        </p:nvGraphicFramePr>
        <p:xfrm>
          <a:off x="696000" y="1529397"/>
          <a:ext cx="10800000" cy="3936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5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97624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20017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831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현재의 형태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01557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&gt;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허락하는 내에서 선택한 오브젝트의 시간을 일정 시간 정지시킬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027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는 정지시킨 오브젝트 위에 올라설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 또는 투사체에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 시 일정시간 정지한다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242" y="1609114"/>
            <a:ext cx="235130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플 레 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21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5180"/>
              </p:ext>
            </p:extLst>
          </p:nvPr>
        </p:nvGraphicFramePr>
        <p:xfrm>
          <a:off x="696000" y="1529397"/>
          <a:ext cx="10800000" cy="4357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9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9791025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7535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76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&gt;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은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유물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을 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시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횟수와 능력 범위가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증가한다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회귀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기존의 회귀로는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못 본 형태를 볼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부서진 다리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사용하여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다리를 고친 후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새로운 지역으로 이동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]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455089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기존의 정지로는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정지시킬 수 없던 오브젝트도 정지시킬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떨어지는 폭포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사용하여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폭포를 멈춘 후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폭포 뒤 동굴로 이동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60299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기존의 가속보다 빠르게 가속 시킬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반대편과 거리가 있는 절벽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캐릭터에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을 사용하여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속도를 높인 후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점프하여 건너편으로 이동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]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607437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마법은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중복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해서 사용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떨어지는 바위에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정지를 사용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캐릭터가 바위에 올라간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회귀를 사용하여 위로 상승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]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마법이 적용된 오브젝트에 공격을 하여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이동을 제어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날아가던 화살에 정지를 사용 후 공격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정지가 해제된 후 날아가지 않고 떨어진다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9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052391"/>
              </p:ext>
            </p:extLst>
          </p:nvPr>
        </p:nvGraphicFramePr>
        <p:xfrm>
          <a:off x="1109287" y="1521071"/>
          <a:ext cx="4402052" cy="48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441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4911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22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56680"/>
              </p:ext>
            </p:extLst>
          </p:nvPr>
        </p:nvGraphicFramePr>
        <p:xfrm>
          <a:off x="6100011" y="1521070"/>
          <a:ext cx="4877598" cy="4835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2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마우스로 시간 마법을 사용하고 싶은 오브젝트에 가져간다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마법을 사용할 수 있으면 강조 표시된다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 오른쪽 키를 누르면 시계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 나온다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시계가 나오면 주변은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블러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처리가 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시간이 멈춘다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4" y="1781873"/>
            <a:ext cx="844820" cy="844820"/>
          </a:xfrm>
          <a:prstGeom prst="rect">
            <a:avLst/>
          </a:prstGeom>
        </p:spPr>
      </p:pic>
      <p:sp>
        <p:nvSpPr>
          <p:cNvPr id="18" name="덧셈 기호 17"/>
          <p:cNvSpPr/>
          <p:nvPr/>
        </p:nvSpPr>
        <p:spPr>
          <a:xfrm>
            <a:off x="2938818" y="1816682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2"/>
          <a:stretch/>
        </p:blipFill>
        <p:spPr>
          <a:xfrm>
            <a:off x="3848891" y="1898500"/>
            <a:ext cx="1144318" cy="5706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523618" y="1944202"/>
            <a:ext cx="264911" cy="280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b="10434"/>
          <a:stretch/>
        </p:blipFill>
        <p:spPr>
          <a:xfrm>
            <a:off x="1471988" y="3087357"/>
            <a:ext cx="3676650" cy="27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8386"/>
              </p:ext>
            </p:extLst>
          </p:nvPr>
        </p:nvGraphicFramePr>
        <p:xfrm>
          <a:off x="1109287" y="1521071"/>
          <a:ext cx="4402052" cy="48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441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4911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23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95938"/>
              </p:ext>
            </p:extLst>
          </p:nvPr>
        </p:nvGraphicFramePr>
        <p:xfrm>
          <a:off x="6100011" y="1521070"/>
          <a:ext cx="4877598" cy="4835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2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마우스를 시계에 가져가면 강조 표시가 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힘이 클 수록 더 많은 조정이 가능하다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마우스의 왼쪽 키를 누르고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왼쪽으로 드래그하면 분침이 거꾸로 돌아간다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돌아간 만큼 해당 오브젝트의 시간이 회귀한다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마우스의 왼쪽 키를 누르고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오른쪽으로 드래그하면 분침이 빠르게 돌아간다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돌아간 만큼 해당 오브젝트의 시간이 가속한다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2296" r="13352" b="10434"/>
          <a:stretch/>
        </p:blipFill>
        <p:spPr>
          <a:xfrm>
            <a:off x="1924050" y="3087357"/>
            <a:ext cx="2733675" cy="27299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3228" t="15271" r="88223" b="31290"/>
          <a:stretch/>
        </p:blipFill>
        <p:spPr>
          <a:xfrm>
            <a:off x="3239063" y="3643091"/>
            <a:ext cx="142500" cy="7384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86648" t="24021" r="1694" b="39103"/>
          <a:stretch/>
        </p:blipFill>
        <p:spPr>
          <a:xfrm rot="5400000" flipH="1">
            <a:off x="3583008" y="4287545"/>
            <a:ext cx="143972" cy="3775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4" y="1781873"/>
            <a:ext cx="844820" cy="844820"/>
          </a:xfrm>
          <a:prstGeom prst="rect">
            <a:avLst/>
          </a:prstGeom>
        </p:spPr>
      </p:pic>
      <p:sp>
        <p:nvSpPr>
          <p:cNvPr id="22" name="덧셈 기호 21"/>
          <p:cNvSpPr/>
          <p:nvPr/>
        </p:nvSpPr>
        <p:spPr>
          <a:xfrm>
            <a:off x="2938818" y="1816682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2"/>
          <a:stretch/>
        </p:blipFill>
        <p:spPr>
          <a:xfrm>
            <a:off x="3848891" y="1898500"/>
            <a:ext cx="1144318" cy="570646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4523618" y="1944202"/>
            <a:ext cx="264911" cy="280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9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587515"/>
              </p:ext>
            </p:extLst>
          </p:nvPr>
        </p:nvGraphicFramePr>
        <p:xfrm>
          <a:off x="1109287" y="1538245"/>
          <a:ext cx="4402052" cy="4818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026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  <a:gridCol w="2201026">
                  <a:extLst>
                    <a:ext uri="{9D8B030D-6E8A-4147-A177-3AD203B41FA5}">
                      <a16:colId xmlns:a16="http://schemas.microsoft.com/office/drawing/2014/main" val="886984166"/>
                    </a:ext>
                  </a:extLst>
                </a:gridCol>
              </a:tblGrid>
              <a:tr h="1606035"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1606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424778"/>
                  </a:ext>
                </a:extLst>
              </a:tr>
              <a:tr h="160603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96923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24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500149"/>
              </p:ext>
            </p:extLst>
          </p:nvPr>
        </p:nvGraphicFramePr>
        <p:xfrm>
          <a:off x="6100011" y="1538245"/>
          <a:ext cx="4877598" cy="481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9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모든 오브젝트의 시간은 시계로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탄생을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죽음을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시로 표시한다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0~3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시는 유아기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3~6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시는 청년기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6~9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시는 중년기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9~12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시는 노년기를 가리킨다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각 단계에 따라 오브젝트의 강도와 크기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형태가 달라진다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28" y="5051648"/>
            <a:ext cx="1080000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65" y="3348863"/>
            <a:ext cx="833729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68337" t="17619" r="3691" b="26190"/>
          <a:stretch/>
        </p:blipFill>
        <p:spPr>
          <a:xfrm>
            <a:off x="1774264" y="1668519"/>
            <a:ext cx="823729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12296" r="13352" b="10434"/>
          <a:stretch/>
        </p:blipFill>
        <p:spPr>
          <a:xfrm>
            <a:off x="3691056" y="3280155"/>
            <a:ext cx="1338919" cy="133707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3228" t="15271" r="88223" b="31290"/>
          <a:stretch/>
        </p:blipFill>
        <p:spPr>
          <a:xfrm>
            <a:off x="4335133" y="3552346"/>
            <a:ext cx="69795" cy="36166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12296" r="13352" b="10434"/>
          <a:stretch/>
        </p:blipFill>
        <p:spPr>
          <a:xfrm>
            <a:off x="3691056" y="1668519"/>
            <a:ext cx="1338919" cy="133707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3228" t="15271" r="88223" b="31290"/>
          <a:stretch/>
        </p:blipFill>
        <p:spPr>
          <a:xfrm>
            <a:off x="4335133" y="1940710"/>
            <a:ext cx="69795" cy="36166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86648" t="24021" r="1694" b="39103"/>
          <a:stretch/>
        </p:blipFill>
        <p:spPr>
          <a:xfrm rot="18325333" flipV="1">
            <a:off x="4484696" y="3950877"/>
            <a:ext cx="92947" cy="2437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l="12296" r="13352" b="10434"/>
          <a:stretch/>
        </p:blipFill>
        <p:spPr>
          <a:xfrm>
            <a:off x="3691056" y="4865323"/>
            <a:ext cx="1338919" cy="133707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l="3228" t="15271" r="88223" b="31290"/>
          <a:stretch/>
        </p:blipFill>
        <p:spPr>
          <a:xfrm>
            <a:off x="4335133" y="5137514"/>
            <a:ext cx="69795" cy="3616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rcRect l="86648" t="24021" r="1694" b="39103"/>
          <a:stretch/>
        </p:blipFill>
        <p:spPr>
          <a:xfrm rot="16200000">
            <a:off x="4148047" y="5463937"/>
            <a:ext cx="70516" cy="1849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l="86648" t="24021" r="1694" b="39103"/>
          <a:stretch/>
        </p:blipFill>
        <p:spPr>
          <a:xfrm rot="3274667">
            <a:off x="4484696" y="2110640"/>
            <a:ext cx="92947" cy="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8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40206"/>
              </p:ext>
            </p:extLst>
          </p:nvPr>
        </p:nvGraphicFramePr>
        <p:xfrm>
          <a:off x="1109287" y="1538245"/>
          <a:ext cx="4402052" cy="4818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026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  <a:gridCol w="2201026">
                  <a:extLst>
                    <a:ext uri="{9D8B030D-6E8A-4147-A177-3AD203B41FA5}">
                      <a16:colId xmlns:a16="http://schemas.microsoft.com/office/drawing/2014/main" val="886984166"/>
                    </a:ext>
                  </a:extLst>
                </a:gridCol>
              </a:tblGrid>
              <a:tr h="1606035"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1606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424778"/>
                  </a:ext>
                </a:extLst>
              </a:tr>
              <a:tr h="160603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96923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25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00155"/>
              </p:ext>
            </p:extLst>
          </p:nvPr>
        </p:nvGraphicFramePr>
        <p:xfrm>
          <a:off x="6100011" y="1538245"/>
          <a:ext cx="4877598" cy="481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9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모든 오브젝트는 시간 저항을 갖는다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저항보다 시간의 힘이 약하면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마법을 무시한다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격이 높을 수록 시간 저항이 높다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여기서 격이 높다는 것은 수명이 길고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강도가 높으며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움직임이 많고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크기가 큰 것을 말한다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61" y="1783808"/>
            <a:ext cx="833729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4" t="2143" r="-384" b="55357"/>
          <a:stretch/>
        </p:blipFill>
        <p:spPr>
          <a:xfrm>
            <a:off x="1202933" y="5005191"/>
            <a:ext cx="1966387" cy="9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t="47000" b="43800"/>
          <a:stretch/>
        </p:blipFill>
        <p:spPr>
          <a:xfrm>
            <a:off x="1249305" y="3950740"/>
            <a:ext cx="1873642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95489"/>
              </p:ext>
            </p:extLst>
          </p:nvPr>
        </p:nvGraphicFramePr>
        <p:xfrm>
          <a:off x="2134275" y="1453634"/>
          <a:ext cx="832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68000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32080" marR="132080" marT="66040" marB="66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2132013" y="1453634"/>
            <a:ext cx="8322262" cy="46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77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>
                  <a:lumMod val="50000"/>
                  <a:alpha val="8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785930" y="4581130"/>
            <a:ext cx="289050" cy="15525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/>
          <p:nvPr/>
        </p:nvCxnSpPr>
        <p:spPr>
          <a:xfrm rot="5400000">
            <a:off x="937733" y="2316129"/>
            <a:ext cx="2001884" cy="391198"/>
          </a:xfrm>
          <a:prstGeom prst="bentConnector3">
            <a:avLst>
              <a:gd name="adj1" fmla="val -233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/>
          <p:nvPr/>
        </p:nvCxnSpPr>
        <p:spPr>
          <a:xfrm>
            <a:off x="2132013" y="6133634"/>
            <a:ext cx="3640137" cy="220666"/>
          </a:xfrm>
          <a:prstGeom prst="bentConnector3">
            <a:avLst>
              <a:gd name="adj1" fmla="val -2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58012" y="3626968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5500" y="6169634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V="1">
            <a:off x="887928" y="4908599"/>
            <a:ext cx="2080184" cy="369886"/>
          </a:xfrm>
          <a:prstGeom prst="bentConnector3">
            <a:avLst>
              <a:gd name="adj1" fmla="val 100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rot="10800000" flipV="1">
            <a:off x="6326275" y="6133634"/>
            <a:ext cx="4128000" cy="220666"/>
          </a:xfrm>
          <a:prstGeom prst="bentConnector3">
            <a:avLst>
              <a:gd name="adj1" fmla="val 39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876925" y="554149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도넛 25"/>
          <p:cNvSpPr/>
          <p:nvPr/>
        </p:nvSpPr>
        <p:spPr>
          <a:xfrm>
            <a:off x="5786275" y="5433967"/>
            <a:ext cx="540000" cy="540000"/>
          </a:xfrm>
          <a:prstGeom prst="don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타원형 설명선 34"/>
          <p:cNvSpPr/>
          <p:nvPr/>
        </p:nvSpPr>
        <p:spPr>
          <a:xfrm>
            <a:off x="5876925" y="4894516"/>
            <a:ext cx="1285703" cy="496867"/>
          </a:xfrm>
          <a:prstGeom prst="wedgeEllipseCallout">
            <a:avLst>
              <a:gd name="adj1" fmla="val -26824"/>
              <a:gd name="adj2" fmla="val 7539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힘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레벨</a:t>
            </a:r>
            <a:r>
              <a:rPr lang="en-US" altLang="ko-KR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남은 양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하트 35"/>
          <p:cNvSpPr/>
          <p:nvPr/>
        </p:nvSpPr>
        <p:spPr>
          <a:xfrm>
            <a:off x="5505619" y="5613967"/>
            <a:ext cx="180000" cy="180000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형 설명선 38"/>
          <p:cNvSpPr/>
          <p:nvPr/>
        </p:nvSpPr>
        <p:spPr>
          <a:xfrm>
            <a:off x="4103669" y="5205475"/>
            <a:ext cx="827802" cy="318828"/>
          </a:xfrm>
          <a:prstGeom prst="wedgeEllipseCallout">
            <a:avLst>
              <a:gd name="adj1" fmla="val 26216"/>
              <a:gd name="adj2" fmla="val 625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남은 </a:t>
            </a:r>
            <a:r>
              <a:rPr lang="en-US" altLang="ko-KR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64969" y="1626718"/>
            <a:ext cx="1782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11:22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해 40"/>
          <p:cNvSpPr/>
          <p:nvPr/>
        </p:nvSpPr>
        <p:spPr>
          <a:xfrm>
            <a:off x="5180163" y="1579123"/>
            <a:ext cx="523587" cy="495300"/>
          </a:xfrm>
          <a:prstGeom prst="sun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형 설명선 41"/>
          <p:cNvSpPr/>
          <p:nvPr/>
        </p:nvSpPr>
        <p:spPr>
          <a:xfrm>
            <a:off x="6505693" y="1506338"/>
            <a:ext cx="1407384" cy="347692"/>
          </a:xfrm>
          <a:prstGeom prst="wedgeEllipseCallout">
            <a:avLst>
              <a:gd name="adj1" fmla="val -53162"/>
              <a:gd name="adj2" fmla="val 3082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시간</a:t>
            </a:r>
            <a:r>
              <a:rPr lang="en-US" altLang="ko-KR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낮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54635" y="3831268"/>
            <a:ext cx="720000" cy="540000"/>
          </a:xfrm>
          <a:prstGeom prst="rect">
            <a:avLst/>
          </a:prstGeom>
        </p:spPr>
      </p:pic>
      <p:sp>
        <p:nvSpPr>
          <p:cNvPr id="44" name="하트 43"/>
          <p:cNvSpPr/>
          <p:nvPr/>
        </p:nvSpPr>
        <p:spPr>
          <a:xfrm>
            <a:off x="5275291" y="5613967"/>
            <a:ext cx="180000" cy="180000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하트 44"/>
          <p:cNvSpPr/>
          <p:nvPr/>
        </p:nvSpPr>
        <p:spPr>
          <a:xfrm>
            <a:off x="5044963" y="5613967"/>
            <a:ext cx="180000" cy="180000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하트 45"/>
          <p:cNvSpPr/>
          <p:nvPr/>
        </p:nvSpPr>
        <p:spPr>
          <a:xfrm>
            <a:off x="4814635" y="5613967"/>
            <a:ext cx="180000" cy="180000"/>
          </a:xfrm>
          <a:prstGeom prst="hear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132013" y="4346803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47000" b="43800"/>
          <a:stretch/>
        </p:blipFill>
        <p:spPr>
          <a:xfrm flipH="1">
            <a:off x="6986845" y="4260284"/>
            <a:ext cx="782609" cy="72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47000" b="43800"/>
          <a:stretch/>
        </p:blipFill>
        <p:spPr>
          <a:xfrm flipH="1">
            <a:off x="5683675" y="4111994"/>
            <a:ext cx="782609" cy="72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47000" b="43800"/>
          <a:stretch/>
        </p:blipFill>
        <p:spPr>
          <a:xfrm flipH="1">
            <a:off x="6191101" y="3852645"/>
            <a:ext cx="782609" cy="72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3" name="직사각형 52"/>
          <p:cNvSpPr/>
          <p:nvPr/>
        </p:nvSpPr>
        <p:spPr>
          <a:xfrm>
            <a:off x="6510963" y="3128195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122863" y="2472549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형 설명선 55"/>
          <p:cNvSpPr/>
          <p:nvPr/>
        </p:nvSpPr>
        <p:spPr>
          <a:xfrm>
            <a:off x="10685586" y="1399196"/>
            <a:ext cx="1307122" cy="561975"/>
          </a:xfrm>
          <a:prstGeom prst="wedgeEllipseCallout">
            <a:avLst>
              <a:gd name="adj1" fmla="val -58747"/>
              <a:gd name="adj2" fmla="val 2860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사용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 </a:t>
            </a:r>
            <a:r>
              <a:rPr lang="ko-KR" altLang="en-US" sz="1000" dirty="0" err="1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블러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7" name="타원형 설명선 56"/>
          <p:cNvSpPr/>
          <p:nvPr/>
        </p:nvSpPr>
        <p:spPr>
          <a:xfrm>
            <a:off x="7362647" y="3521556"/>
            <a:ext cx="1587922" cy="538650"/>
          </a:xfrm>
          <a:prstGeom prst="wedgeEllipseCallout">
            <a:avLst>
              <a:gd name="adj1" fmla="val -68521"/>
              <a:gd name="adj2" fmla="val 1165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 마법 사용으로 색 흐려짐</a:t>
            </a:r>
            <a:r>
              <a:rPr lang="en-US" altLang="ko-KR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58" name="타원형 설명선 57"/>
          <p:cNvSpPr/>
          <p:nvPr/>
        </p:nvSpPr>
        <p:spPr>
          <a:xfrm>
            <a:off x="3213947" y="3236442"/>
            <a:ext cx="1822645" cy="364103"/>
          </a:xfrm>
          <a:prstGeom prst="wedgeEllipseCallout">
            <a:avLst>
              <a:gd name="adj1" fmla="val 34076"/>
              <a:gd name="adj2" fmla="val 6823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정지된 화살 밟고 돌파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384" t="2143" r="-384" b="55357"/>
          <a:stretch/>
        </p:blipFill>
        <p:spPr>
          <a:xfrm>
            <a:off x="8488060" y="5027168"/>
            <a:ext cx="1966387" cy="900000"/>
          </a:xfrm>
          <a:prstGeom prst="rect">
            <a:avLst/>
          </a:prstGeom>
        </p:spPr>
      </p:pic>
      <p:sp>
        <p:nvSpPr>
          <p:cNvPr id="60" name="타원형 설명선 59"/>
          <p:cNvSpPr/>
          <p:nvPr/>
        </p:nvSpPr>
        <p:spPr>
          <a:xfrm>
            <a:off x="8736290" y="4277087"/>
            <a:ext cx="1652903" cy="538650"/>
          </a:xfrm>
          <a:prstGeom prst="wedgeEllipseCallout">
            <a:avLst>
              <a:gd name="adj1" fmla="val -23831"/>
              <a:gd name="adj2" fmla="val 753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저항이 높아서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무시 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5693" y="5897211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98765" y="5604248"/>
            <a:ext cx="540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1.2x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타원형 설명선 63"/>
          <p:cNvSpPr/>
          <p:nvPr/>
        </p:nvSpPr>
        <p:spPr>
          <a:xfrm>
            <a:off x="7162800" y="5312893"/>
            <a:ext cx="935899" cy="318723"/>
          </a:xfrm>
          <a:prstGeom prst="wedgeEllipseCallout">
            <a:avLst>
              <a:gd name="adj1" fmla="val -55739"/>
              <a:gd name="adj2" fmla="val 4894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가속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비활성화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25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71" y="1879196"/>
            <a:ext cx="2133600" cy="2800350"/>
          </a:xfrm>
          <a:prstGeom prst="rect">
            <a:avLst/>
          </a:prstGeom>
        </p:spPr>
      </p:pic>
      <p:sp>
        <p:nvSpPr>
          <p:cNvPr id="6" name="사각형: 둥근 모서리 13"/>
          <p:cNvSpPr/>
          <p:nvPr/>
        </p:nvSpPr>
        <p:spPr>
          <a:xfrm>
            <a:off x="2317008" y="5059045"/>
            <a:ext cx="1978326" cy="312948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 Unit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1380392" y="2608548"/>
            <a:ext cx="679254" cy="1341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Unit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791689"/>
              </p:ext>
            </p:extLst>
          </p:nvPr>
        </p:nvGraphicFramePr>
        <p:xfrm>
          <a:off x="7007468" y="2048187"/>
          <a:ext cx="3460896" cy="299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44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173044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</a:tblGrid>
              <a:tr h="243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 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단 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가로 넓이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 Unit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세로 넓이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 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 높이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1.2 Unit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11634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 이동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1.2 Unit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 점프 이동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2.4 Unit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0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26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/>
          </a:p>
        </p:txBody>
      </p:sp>
      <p:sp>
        <p:nvSpPr>
          <p:cNvPr id="6" name="사각형: 둥근 모서리 13"/>
          <p:cNvSpPr/>
          <p:nvPr/>
        </p:nvSpPr>
        <p:spPr>
          <a:xfrm>
            <a:off x="812057" y="1523827"/>
            <a:ext cx="4698364" cy="495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정지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94939" y="1348203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3"/>
          <p:cNvSpPr/>
          <p:nvPr/>
        </p:nvSpPr>
        <p:spPr>
          <a:xfrm>
            <a:off x="812056" y="2346442"/>
            <a:ext cx="4698365" cy="114940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이동거리가 먼 발판 사이로 움직이는 장애물을 멈춰 발판으로 사용하기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이동하는데 몬스터가 방해되어 정지 시키기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6679457" y="1523827"/>
            <a:ext cx="4741751" cy="495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감속</a:t>
            </a:r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가속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679456" y="2346442"/>
            <a:ext cx="4741752" cy="114940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이동하는데 몬스터가 방해되어 빠르게 지나가거나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몬스터의 공격을 늦추기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 점프로는 닿지 않을 거리를 가속으로 점프하기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14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 시 유리한 조건에서 싸우기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812057" y="4008609"/>
            <a:ext cx="4698364" cy="495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회귀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12057" y="4831224"/>
            <a:ext cx="4698364" cy="114940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떨어지는 장애물을 회귀로 타고 올라가기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 성장을 많이 한 오브젝트의 시간을 회귀하여 작게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만들기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부서져버린 오브젝트의 시간을 회귀하여 사용하기 위하여</a:t>
            </a:r>
            <a:endParaRPr lang="en-US" altLang="ko-KR" sz="14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6679457" y="4008609"/>
            <a:ext cx="4741751" cy="495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점프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사각형: 둥근 모서리 13"/>
          <p:cNvSpPr/>
          <p:nvPr/>
        </p:nvSpPr>
        <p:spPr>
          <a:xfrm>
            <a:off x="6679456" y="4831224"/>
            <a:ext cx="4741752" cy="114940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장소에 있는 발판을 가기 위하여 성장 가능한 오브젝트를 빠르게 성장 시키기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길을 막고 있는 단단한 오브젝트의 시간을 점프하여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약하게 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만들기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07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66318"/>
              </p:ext>
            </p:extLst>
          </p:nvPr>
        </p:nvGraphicFramePr>
        <p:xfrm>
          <a:off x="696000" y="1529397"/>
          <a:ext cx="10343478" cy="4690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91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72391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723913">
                  <a:extLst>
                    <a:ext uri="{9D8B030D-6E8A-4147-A177-3AD203B41FA5}">
                      <a16:colId xmlns:a16="http://schemas.microsoft.com/office/drawing/2014/main" val="4205862330"/>
                    </a:ext>
                  </a:extLst>
                </a:gridCol>
                <a:gridCol w="1632099">
                  <a:extLst>
                    <a:ext uri="{9D8B030D-6E8A-4147-A177-3AD203B41FA5}">
                      <a16:colId xmlns:a16="http://schemas.microsoft.com/office/drawing/2014/main" val="2478487217"/>
                    </a:ext>
                  </a:extLst>
                </a:gridCol>
                <a:gridCol w="1815727">
                  <a:extLst>
                    <a:ext uri="{9D8B030D-6E8A-4147-A177-3AD203B41FA5}">
                      <a16:colId xmlns:a16="http://schemas.microsoft.com/office/drawing/2014/main" val="2436520359"/>
                    </a:ext>
                  </a:extLst>
                </a:gridCol>
                <a:gridCol w="1723913">
                  <a:extLst>
                    <a:ext uri="{9D8B030D-6E8A-4147-A177-3AD203B41FA5}">
                      <a16:colId xmlns:a16="http://schemas.microsoft.com/office/drawing/2014/main" val="1983210708"/>
                    </a:ext>
                  </a:extLst>
                </a:gridCol>
              </a:tblGrid>
              <a:tr h="444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 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 이 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 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 이 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 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 이 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고정 장애물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원거리 적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움직이는 장애물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회귀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근거리 적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움직이는 장애물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11634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감속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이동 예상 이동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경로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보너스 목표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41" y="2121755"/>
            <a:ext cx="540000" cy="4517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40" y="3812924"/>
            <a:ext cx="540000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91640" y="2966934"/>
            <a:ext cx="540000" cy="5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40" y="4693919"/>
            <a:ext cx="540000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14" y="2121755"/>
            <a:ext cx="540000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14" y="2984113"/>
            <a:ext cx="540000" cy="5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06114" y="3812924"/>
            <a:ext cx="540000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1" t="19401" r="23796" b="24121"/>
          <a:stretch/>
        </p:blipFill>
        <p:spPr>
          <a:xfrm>
            <a:off x="2999420" y="5562821"/>
            <a:ext cx="532220" cy="540000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V="1">
            <a:off x="6183471" y="4766165"/>
            <a:ext cx="985285" cy="3290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 N D E X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집필 방향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외적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사항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   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소개</a:t>
            </a: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게임플레이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레벨 디자인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8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112C1D26-E964-42A2-817D-F61DE8DDCE6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94903"/>
              </p:ext>
            </p:extLst>
          </p:nvPr>
        </p:nvGraphicFramePr>
        <p:xfrm>
          <a:off x="344102" y="1372235"/>
          <a:ext cx="113832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44848332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8283962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8367965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3046057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3031825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9406861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32124171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799784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68413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54721341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5928947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182883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00155766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1198198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466046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53770848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7207924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64655780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28944996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62215349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9681195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00150255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457212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83111033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522052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5006520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2467203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869536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64742766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7265999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84335178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5068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6128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487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639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7496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443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07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793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9346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737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05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560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198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2486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14" y="150553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8167" y="5077029"/>
            <a:ext cx="288000" cy="28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67346" y="4722354"/>
            <a:ext cx="288000" cy="28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15188" y="5053505"/>
            <a:ext cx="288000" cy="28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5" y="5059565"/>
            <a:ext cx="288000" cy="288000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4791075" y="4340820"/>
            <a:ext cx="276225" cy="2880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5524500" y="4340820"/>
            <a:ext cx="276225" cy="2880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6257925" y="4340820"/>
            <a:ext cx="276225" cy="2880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1" t="19401" r="23796" b="24121"/>
          <a:stretch/>
        </p:blipFill>
        <p:spPr>
          <a:xfrm>
            <a:off x="11404054" y="2510636"/>
            <a:ext cx="283850" cy="288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12" y="2866883"/>
            <a:ext cx="288000" cy="288000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V="1">
            <a:off x="4427210" y="4940590"/>
            <a:ext cx="287665" cy="4009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791075" y="4866353"/>
            <a:ext cx="207645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2873259" y="5290571"/>
            <a:ext cx="727981" cy="4009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8240026" y="3292765"/>
            <a:ext cx="18149" cy="16478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8130432" y="2649049"/>
            <a:ext cx="272756" cy="5058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10744200" y="2692736"/>
            <a:ext cx="6204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9598838" y="2649049"/>
            <a:ext cx="669112" cy="122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044903" y="1393248"/>
            <a:ext cx="288000" cy="288000"/>
          </a:xfrm>
          <a:prstGeom prst="rect">
            <a:avLst/>
          </a:prstGeom>
        </p:spPr>
      </p:pic>
      <p:cxnSp>
        <p:nvCxnSpPr>
          <p:cNvPr id="50" name="직선 화살표 연결선 49"/>
          <p:cNvCxnSpPr/>
          <p:nvPr/>
        </p:nvCxnSpPr>
        <p:spPr>
          <a:xfrm flipH="1">
            <a:off x="10635328" y="2321307"/>
            <a:ext cx="666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9576872" y="2321307"/>
            <a:ext cx="666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27" y="2147010"/>
            <a:ext cx="288000" cy="288000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>
            <a:off x="8486775" y="3390511"/>
            <a:ext cx="467822" cy="19000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98" y="2148732"/>
            <a:ext cx="288000" cy="288000"/>
          </a:xfrm>
          <a:prstGeom prst="rect">
            <a:avLst/>
          </a:prstGeom>
        </p:spPr>
      </p:pic>
      <p:cxnSp>
        <p:nvCxnSpPr>
          <p:cNvPr id="60" name="직선 화살표 연결선 59"/>
          <p:cNvCxnSpPr/>
          <p:nvPr/>
        </p:nvCxnSpPr>
        <p:spPr>
          <a:xfrm flipH="1">
            <a:off x="5677496" y="1919536"/>
            <a:ext cx="718541" cy="4017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4708030" y="2321307"/>
            <a:ext cx="718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38" y="1769878"/>
            <a:ext cx="288000" cy="288000"/>
          </a:xfrm>
          <a:prstGeom prst="rect">
            <a:avLst/>
          </a:prstGeom>
        </p:spPr>
      </p:pic>
      <p:cxnSp>
        <p:nvCxnSpPr>
          <p:cNvPr id="66" name="직선 화살표 연결선 65"/>
          <p:cNvCxnSpPr/>
          <p:nvPr/>
        </p:nvCxnSpPr>
        <p:spPr>
          <a:xfrm flipH="1">
            <a:off x="3113627" y="2291010"/>
            <a:ext cx="718540" cy="10995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92" y="3583083"/>
            <a:ext cx="288000" cy="288000"/>
          </a:xfrm>
          <a:prstGeom prst="rect">
            <a:avLst/>
          </a:prstGeom>
        </p:spPr>
      </p:pic>
      <p:sp>
        <p:nvSpPr>
          <p:cNvPr id="70" name="아래쪽 화살표 69"/>
          <p:cNvSpPr/>
          <p:nvPr/>
        </p:nvSpPr>
        <p:spPr>
          <a:xfrm>
            <a:off x="10297121" y="1769878"/>
            <a:ext cx="276225" cy="2880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8520046" y="4940590"/>
            <a:ext cx="874447" cy="2804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9742838" y="4617589"/>
            <a:ext cx="572737" cy="6630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V="1">
            <a:off x="10635328" y="2866884"/>
            <a:ext cx="553575" cy="17203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528" y="4722353"/>
            <a:ext cx="288000" cy="288000"/>
          </a:xfrm>
          <a:prstGeom prst="rect">
            <a:avLst/>
          </a:prstGeom>
        </p:spPr>
      </p:pic>
      <p:sp>
        <p:nvSpPr>
          <p:cNvPr id="82" name="아래쪽 화살표 81"/>
          <p:cNvSpPr/>
          <p:nvPr/>
        </p:nvSpPr>
        <p:spPr>
          <a:xfrm rot="10800000">
            <a:off x="10297121" y="4299282"/>
            <a:ext cx="276225" cy="288000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49" y="3613621"/>
            <a:ext cx="288000" cy="2880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648292" y="3946486"/>
            <a:ext cx="88991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부서진 다리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21344" y="3609343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장애물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853233" y="5790641"/>
            <a:ext cx="75736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작은 식물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289512" y="3583083"/>
            <a:ext cx="75736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키운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식물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088467" y="1437530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장애물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458124" y="5447156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정지시킨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715306" y="4580093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회귀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1775892" y="3413112"/>
            <a:ext cx="872400" cy="4469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/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272810"/>
              </p:ext>
            </p:extLst>
          </p:nvPr>
        </p:nvGraphicFramePr>
        <p:xfrm>
          <a:off x="1399819" y="1532450"/>
          <a:ext cx="91800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44848332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8283962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8367965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3046057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3031825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9406861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32124171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799784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68413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54721341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5928947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182883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00155766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1198198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466046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53770848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7207924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64655780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28944996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62215349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9681195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00150255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457212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83111033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52205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5068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6128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487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639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7496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443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07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793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9346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737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05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560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198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24864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47" y="2316535"/>
            <a:ext cx="540000" cy="540000"/>
          </a:xfrm>
          <a:prstGeom prst="rect">
            <a:avLst/>
          </a:prstGeom>
        </p:spPr>
      </p:pic>
      <p:sp>
        <p:nvSpPr>
          <p:cNvPr id="52" name="아래쪽 화살표 51"/>
          <p:cNvSpPr/>
          <p:nvPr/>
        </p:nvSpPr>
        <p:spPr>
          <a:xfrm rot="5400000">
            <a:off x="3627467" y="3024661"/>
            <a:ext cx="276225" cy="288000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아래쪽 화살표 63"/>
          <p:cNvSpPr/>
          <p:nvPr/>
        </p:nvSpPr>
        <p:spPr>
          <a:xfrm rot="16200000">
            <a:off x="1460528" y="3024661"/>
            <a:ext cx="276225" cy="288000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아래쪽 화살표 68"/>
          <p:cNvSpPr/>
          <p:nvPr/>
        </p:nvSpPr>
        <p:spPr>
          <a:xfrm rot="5400000">
            <a:off x="3627467" y="4865935"/>
            <a:ext cx="276225" cy="288000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아래쪽 화살표 77"/>
          <p:cNvSpPr/>
          <p:nvPr/>
        </p:nvSpPr>
        <p:spPr>
          <a:xfrm rot="16200000">
            <a:off x="1460528" y="4865935"/>
            <a:ext cx="276225" cy="288000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2211881" y="2942613"/>
            <a:ext cx="151791" cy="7746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2630908" y="3881605"/>
            <a:ext cx="409504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0486" y="1935637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떨어지는 장애물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49134" y="3478457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정지시킨 장애물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5168" y="1393949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쫓아오는 적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7912" y="6336414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포탈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43626" y="1513975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포탈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2690840" y="5574413"/>
            <a:ext cx="81905" cy="623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05490" y="2741438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사라진 레이저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0063" y="3641398"/>
            <a:ext cx="53088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대기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04946" y="5286549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정지시킨 장애물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21822" y="4553648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사라진 레이저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2309433"/>
            <a:ext cx="288000" cy="2880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2309433"/>
            <a:ext cx="288000" cy="288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3018437"/>
            <a:ext cx="288000" cy="288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3018437"/>
            <a:ext cx="288000" cy="288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3755456"/>
            <a:ext cx="288000" cy="2880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3755456"/>
            <a:ext cx="288000" cy="2880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4492474"/>
            <a:ext cx="288000" cy="2880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4492474"/>
            <a:ext cx="288000" cy="2880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5225934"/>
            <a:ext cx="288000" cy="288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5225934"/>
            <a:ext cx="288000" cy="288000"/>
          </a:xfrm>
          <a:prstGeom prst="rect">
            <a:avLst/>
          </a:prstGeom>
        </p:spPr>
      </p:pic>
      <p:cxnSp>
        <p:nvCxnSpPr>
          <p:cNvPr id="68" name="직선 화살표 연결선 67"/>
          <p:cNvCxnSpPr/>
          <p:nvPr/>
        </p:nvCxnSpPr>
        <p:spPr>
          <a:xfrm flipH="1">
            <a:off x="5601510" y="2669631"/>
            <a:ext cx="4203" cy="27554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64" y="1991130"/>
            <a:ext cx="540000" cy="540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462" y="2298535"/>
            <a:ext cx="288000" cy="28800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995185" y="1776255"/>
            <a:ext cx="14257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몬스터의 공격 속에서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가속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감속 사용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620299" y="2685483"/>
            <a:ext cx="18481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단단한 장애물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점프로 강도 낮춰서 돌파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297643" y="4092770"/>
            <a:ext cx="198767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작은 식물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점프로 식물을 키워서 타기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08420" y="4908268"/>
            <a:ext cx="22573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큰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식물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회귀로 식물을 줄여서 내려가기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2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0339" y="2431317"/>
            <a:ext cx="4173415" cy="1325563"/>
          </a:xfrm>
        </p:spPr>
        <p:txBody>
          <a:bodyPr/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 사 합 </a:t>
            </a:r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니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</a:t>
            </a: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61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416000" y="4662250"/>
            <a:ext cx="93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과거로 시간을 돌리기 위한 마녀의 모험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16000" y="2539672"/>
            <a:ext cx="93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특성을 활용한 </a:t>
            </a:r>
            <a:r>
              <a:rPr lang="en-US" altLang="ko-KR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3D </a:t>
            </a:r>
            <a:r>
              <a:rPr lang="ko-KR" altLang="en-US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플랫포머 </a:t>
            </a:r>
            <a:r>
              <a:rPr lang="ko-KR" altLang="en-US" sz="28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획 서  집 필  방 향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16000" y="1999344"/>
            <a:ext cx="2129300" cy="54032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컨셉</a:t>
            </a:r>
            <a:endParaRPr lang="ko-KR" altLang="en-US" sz="2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16000" y="4121922"/>
            <a:ext cx="2129300" cy="54032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  <a:endParaRPr lang="ko-KR" altLang="en-US" sz="2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8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24573"/>
              </p:ext>
            </p:extLst>
          </p:nvPr>
        </p:nvGraphicFramePr>
        <p:xfrm>
          <a:off x="696000" y="1533931"/>
          <a:ext cx="10799999" cy="4483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003">
                  <a:extLst>
                    <a:ext uri="{9D8B030D-6E8A-4147-A177-3AD203B41FA5}">
                      <a16:colId xmlns:a16="http://schemas.microsoft.com/office/drawing/2014/main" val="141318441"/>
                    </a:ext>
                  </a:extLst>
                </a:gridCol>
                <a:gridCol w="4681498">
                  <a:extLst>
                    <a:ext uri="{9D8B030D-6E8A-4147-A177-3AD203B41FA5}">
                      <a16:colId xmlns:a16="http://schemas.microsoft.com/office/drawing/2014/main" val="589615167"/>
                    </a:ext>
                  </a:extLst>
                </a:gridCol>
                <a:gridCol w="4681498">
                  <a:extLst>
                    <a:ext uri="{9D8B030D-6E8A-4147-A177-3AD203B41FA5}">
                      <a16:colId xmlns:a16="http://schemas.microsoft.com/office/drawing/2014/main" val="2620936109"/>
                    </a:ext>
                  </a:extLst>
                </a:gridCol>
              </a:tblGrid>
              <a:tr h="640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최소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권장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9138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운영체제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Windows 10 Version 18362.0 or higher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Windows 10 Version 18362.0 or higher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12426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프로세서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t-IT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AMD Athlon X4 | Intel Core i5 4460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AMD Ryzen 3 | Intel i5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Skylake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461384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메모리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8 GB RAM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8 GB RAM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301103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그래픽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 Nvidia GTX 950 | AMD R7 370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Nvidia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GTX 970 | AMD RX 570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740223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DirectX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버전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버전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82815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저장공간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20 GB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사용 가능 공간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20 GB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사용 가능 공간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49154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 외 적  사 항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4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 외 적  사 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39084"/>
              </p:ext>
            </p:extLst>
          </p:nvPr>
        </p:nvGraphicFramePr>
        <p:xfrm>
          <a:off x="1416000" y="1989975"/>
          <a:ext cx="936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39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7699601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8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3D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메트로배니아 플랫포머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PC,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콘솔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이용가능</a:t>
                      </a:r>
                      <a:r>
                        <a:rPr lang="ko-KR" altLang="en-US" sz="20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연력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세 이상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 ~ 30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 전체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4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92846"/>
              </p:ext>
            </p:extLst>
          </p:nvPr>
        </p:nvGraphicFramePr>
        <p:xfrm>
          <a:off x="696000" y="1529397"/>
          <a:ext cx="10799999" cy="434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24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202442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723832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06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제 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 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내 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오르아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대륙 전쟁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인간들의 잦은 전쟁으로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오르아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대륙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은 피로 물들었다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영원의 숲 범람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그로 인하여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영원의 숲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몬스터를 토벌하지 못하였고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급격히 늘어만 가던 몬스터들은 결국 인간의 영토를 침범하였다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인간의 몰락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몬스터들은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제국을 시작으로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오르아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대륙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을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몰락시켜 나간다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마녀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시셀라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는 몬스터들로부터 도망가던 중 어느 유적에 들어가게 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 유적에서 과거 소실된 시간 마법서를 발견하게 되고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가족들이 살아있던 과거로 돌아가고자 또 다른 유물을 찾아 떠난다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84224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610340" y="2907269"/>
            <a:ext cx="11988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10340" y="4918659"/>
            <a:ext cx="11988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10340" y="1931417"/>
            <a:ext cx="11988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 계 관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 descr="불타는 성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40" y="3942807"/>
            <a:ext cx="12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방울,피,시작 매체,피가 매체,튀다,피 한 방울,할로윈,밤 하늘.,할로윈 매체,할로윈 호박,클럽,할로윈,할로윈,할로윈 배경,만성절의 전야,할로윈 테마,귀신,할로윈 포스터,할로윈 - 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41" y="193141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евин всегда отличался чрезмерным любопытством и смелостью, тем време… #фэнтези # Фэнтези # amreading # books # wattp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11" y="2907269"/>
            <a:ext cx="66965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333" y="4918659"/>
            <a:ext cx="59601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512892"/>
              </p:ext>
            </p:extLst>
          </p:nvPr>
        </p:nvGraphicFramePr>
        <p:xfrm>
          <a:off x="1354014" y="3499338"/>
          <a:ext cx="9421986" cy="252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001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375899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911345">
                  <a:extLst>
                    <a:ext uri="{9D8B030D-6E8A-4147-A177-3AD203B41FA5}">
                      <a16:colId xmlns:a16="http://schemas.microsoft.com/office/drawing/2014/main" val="3381018310"/>
                    </a:ext>
                  </a:extLst>
                </a:gridCol>
                <a:gridCol w="3799648">
                  <a:extLst>
                    <a:ext uri="{9D8B030D-6E8A-4147-A177-3AD203B41FA5}">
                      <a16:colId xmlns:a16="http://schemas.microsoft.com/office/drawing/2014/main" val="1447686376"/>
                    </a:ext>
                  </a:extLst>
                </a:gridCol>
              </a:tblGrid>
              <a:tr h="50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A,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</a:t>
                      </a:r>
                      <a:endParaRPr lang="ko-KR" altLang="en-US" sz="1600" b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좌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우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TAB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선택 창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W, S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카메라 상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하 이동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ESC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메뉴 선택 창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상호작용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 적용 대상 선택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기본 공격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SHIFT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RB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 사용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SPACE</a:t>
                      </a:r>
                      <a:endParaRPr lang="ko-KR" altLang="en-US" sz="1600" b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유물 사용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8339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394935" y="1535607"/>
            <a:ext cx="7402130" cy="1800000"/>
            <a:chOff x="2435629" y="1121096"/>
            <a:chExt cx="7402130" cy="1800000"/>
          </a:xfrm>
        </p:grpSpPr>
        <p:pic>
          <p:nvPicPr>
            <p:cNvPr id="1028" name="Picture 4" descr="Apple keyboard Illustration #AD , #Affiliate, #AD, #Illustration, #keyboard, #Appl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" t="40176" b="2369"/>
            <a:stretch/>
          </p:blipFill>
          <p:spPr bwMode="auto">
            <a:xfrm>
              <a:off x="2435629" y="1121096"/>
              <a:ext cx="5618492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295029" y="174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30572" y="1967543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6478" y="1964749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76034" y="1964749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Dell Ms116 275-BBCB Optical Mouse  Dell Ms116 275-BBCB Optical Mouse  4.5 out of 5 stars 1136  219.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759" y="112109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8594752" y="156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087626" y="156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26917" y="2423161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802155" y="174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95590" y="1964749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35480" y="1343116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745459" y="174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02155" y="2423161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72580" y="21826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85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소 개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851964"/>
            <a:ext cx="32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탐색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사냥</a:t>
            </a:r>
            <a:endParaRPr lang="en-US" altLang="ko-KR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75999" y="1845409"/>
            <a:ext cx="32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숨겨진 유적 발견</a:t>
            </a:r>
            <a:endParaRPr lang="en-US" altLang="ko-KR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55999" y="1851964"/>
            <a:ext cx="32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숨겨진 유적 돌파</a:t>
            </a:r>
            <a:endParaRPr lang="en-US" altLang="ko-KR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6000" y="4191963"/>
            <a:ext cx="32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지역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발견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76000" y="4191963"/>
            <a:ext cx="32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힘 증가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55999" y="4178030"/>
            <a:ext cx="32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고대의 유물 획득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5" name="직선 화살표 연결선 14"/>
          <p:cNvCxnSpPr>
            <a:stCxn id="3" idx="3"/>
            <a:endCxn id="8" idx="1"/>
          </p:cNvCxnSpPr>
          <p:nvPr/>
        </p:nvCxnSpPr>
        <p:spPr>
          <a:xfrm flipV="1">
            <a:off x="3936000" y="2565409"/>
            <a:ext cx="539999" cy="6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8" idx="3"/>
            <a:endCxn id="10" idx="1"/>
          </p:cNvCxnSpPr>
          <p:nvPr/>
        </p:nvCxnSpPr>
        <p:spPr>
          <a:xfrm>
            <a:off x="7715999" y="2565409"/>
            <a:ext cx="540000" cy="6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2"/>
            <a:endCxn id="13" idx="0"/>
          </p:cNvCxnSpPr>
          <p:nvPr/>
        </p:nvCxnSpPr>
        <p:spPr>
          <a:xfrm>
            <a:off x="9875999" y="3291964"/>
            <a:ext cx="0" cy="8860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1"/>
            <a:endCxn id="12" idx="3"/>
          </p:cNvCxnSpPr>
          <p:nvPr/>
        </p:nvCxnSpPr>
        <p:spPr>
          <a:xfrm flipH="1">
            <a:off x="7716000" y="4898030"/>
            <a:ext cx="539999" cy="139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1"/>
            <a:endCxn id="11" idx="3"/>
          </p:cNvCxnSpPr>
          <p:nvPr/>
        </p:nvCxnSpPr>
        <p:spPr>
          <a:xfrm flipH="1">
            <a:off x="3936000" y="4911963"/>
            <a:ext cx="54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" idx="0"/>
            <a:endCxn id="3" idx="2"/>
          </p:cNvCxnSpPr>
          <p:nvPr/>
        </p:nvCxnSpPr>
        <p:spPr>
          <a:xfrm flipV="1">
            <a:off x="2316000" y="3291964"/>
            <a:ext cx="0" cy="8999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2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1836</Words>
  <Application>Microsoft Office PowerPoint</Application>
  <PresentationFormat>와이드스크린</PresentationFormat>
  <Paragraphs>402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메이플스토리</vt:lpstr>
      <vt:lpstr>배달의민족 주아</vt:lpstr>
      <vt:lpstr>Arial</vt:lpstr>
      <vt:lpstr>Office 테마</vt:lpstr>
      <vt:lpstr>시간의 마녀  &lt; Witch of Time &gt;</vt:lpstr>
      <vt:lpstr>히 스 토 리 와  참 고 사 항</vt:lpstr>
      <vt:lpstr>I N D E X</vt:lpstr>
      <vt:lpstr>1. 기 획 서  집 필  방 향</vt:lpstr>
      <vt:lpstr>2. 게 임  외 적  사 항</vt:lpstr>
      <vt:lpstr>2. 게 임  외 적  사 항</vt:lpstr>
      <vt:lpstr>3. 세 계 관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5. 게 임 플 레 이</vt:lpstr>
      <vt:lpstr>5. 게 임 플 레 이</vt:lpstr>
      <vt:lpstr>5. 게 임 플 레 이</vt:lpstr>
      <vt:lpstr>5. 게 임 플 레 이</vt:lpstr>
      <vt:lpstr>5. 게 임 플 레 이</vt:lpstr>
      <vt:lpstr>5. 게 임 플 레 이</vt:lpstr>
      <vt:lpstr>5. 게 임 플 레 이</vt:lpstr>
      <vt:lpstr>5. 게 임 플 레 이</vt:lpstr>
      <vt:lpstr>5. 게 임 플 레 이</vt:lpstr>
      <vt:lpstr>6. 레 벨  디 자 인</vt:lpstr>
      <vt:lpstr>6. 레 벨  디 자 인</vt:lpstr>
      <vt:lpstr>6. 레 벨  디 자 인</vt:lpstr>
      <vt:lpstr>6. 레 벨  디 자 인</vt:lpstr>
      <vt:lpstr>6. 레 벨  디 자 인</vt:lpstr>
      <vt:lpstr>감 사 합 니 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시간의 마녀  &lt; Witch of Time &gt;</dc:title>
  <dc:creator>User</dc:creator>
  <cp:lastModifiedBy>User</cp:lastModifiedBy>
  <cp:revision>33</cp:revision>
  <dcterms:created xsi:type="dcterms:W3CDTF">2021-10-31T23:43:53Z</dcterms:created>
  <dcterms:modified xsi:type="dcterms:W3CDTF">2021-11-01T00:18:52Z</dcterms:modified>
</cp:coreProperties>
</file>